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3"/>
  </p:notesMasterIdLst>
  <p:handoutMasterIdLst>
    <p:handoutMasterId r:id="rId34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62" r:id="rId29"/>
    <p:sldId id="263" r:id="rId30"/>
    <p:sldId id="264" r:id="rId31"/>
    <p:sldId id="265" r:id="rId32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85"/>
            <p14:sldId id="278"/>
            <p14:sldId id="279"/>
            <p14:sldId id="280"/>
            <p14:sldId id="281"/>
            <p14:sldId id="282"/>
            <p14:sldId id="283"/>
            <p14:sldId id="284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69787EF-4945-477D-8013-49449A54202F}" type="slidenum">
              <a:rPr lang="en-US"/>
              <a:pPr/>
              <a:t>18</a:t>
            </a:fld>
            <a:endParaRPr lang="en-US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5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D678C83-A4E2-4841-ACC4-3C6566050B65}" type="slidenum">
              <a:rPr lang="en-US"/>
              <a:pPr/>
              <a:t>19</a:t>
            </a:fld>
            <a:endParaRPr lang="en-US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48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EC8CA7BB-566C-48B3-B19A-D819E6603007}" type="slidenum">
              <a:rPr lang="en-US"/>
              <a:pPr/>
              <a:t>20</a:t>
            </a:fld>
            <a:endParaRPr lang="en-US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5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5EA9611E-9950-40B9-8EB0-3B6E505326E2}" type="slidenum">
              <a:rPr lang="en-US"/>
              <a:pPr/>
              <a:t>21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8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4F028DB-690A-4B5C-8C01-BE4C50EFB1DF}" type="slidenum">
              <a:rPr lang="en-US"/>
              <a:pPr/>
              <a:t>22</a:t>
            </a:fld>
            <a:endParaRPr lang="en-US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19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01B055A1-1DD6-467E-A184-4321D4AF65DD}" type="slidenum">
              <a:rPr lang="en-US"/>
              <a:pPr/>
              <a:t>23</a:t>
            </a:fld>
            <a:endParaRPr lang="en-US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3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7831951-035B-41BB-92E0-E4FADBE4895A}" type="slidenum">
              <a:rPr lang="en-US"/>
              <a:pPr/>
              <a:t>24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3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5A096CF-60CE-49EE-BA55-973324AF901E}" type="slidenum">
              <a:rPr lang="en-US"/>
              <a:pPr/>
              <a:t>6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5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1244B496-1F33-44BD-83A2-5D6484FB5022}" type="slidenum">
              <a:rPr lang="en-US"/>
              <a:pPr/>
              <a:t>7</a:t>
            </a:fld>
            <a:endParaRPr lang="en-US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2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A882988-02BC-4558-9366-3DA249EA8006}" type="slidenum">
              <a:rPr lang="en-US"/>
              <a:pPr/>
              <a:t>8</a:t>
            </a:fld>
            <a:endParaRPr lang="en-US"/>
          </a:p>
        </p:txBody>
      </p:sp>
      <p:sp>
        <p:nvSpPr>
          <p:cNvPr id="36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5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F44C2BB9-116C-4BFB-94B2-7B68B19B6BB7}" type="slidenum">
              <a:rPr lang="en-US"/>
              <a:pPr/>
              <a:t>9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3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9FA2A89F-6E8B-4AA4-917E-60E83AEB4EF8}" type="slidenum">
              <a:rPr lang="en-US"/>
              <a:pPr/>
              <a:t>10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09AB479-CD6D-4F36-B6A2-AEC03F96DB2C}" type="slidenum">
              <a:rPr lang="en-US"/>
              <a:pPr/>
              <a:t>11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24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E30B39A8-BA8B-4993-B640-04246B5FFAEA}" type="slidenum">
              <a:rPr lang="en-US"/>
              <a:pPr/>
              <a:t>15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73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EE3D135-8E0E-46D1-B097-93F749B8F6FA}" type="slidenum">
              <a:rPr lang="en-US"/>
              <a:pPr/>
              <a:t>16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5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64" y="50215"/>
            <a:ext cx="1472133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6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270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-2786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3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21437" y="75543"/>
            <a:ext cx="147056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4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16058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1176" y="-24446"/>
            <a:ext cx="1140823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0366" y="1"/>
            <a:ext cx="1101634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73967" y="-84512"/>
            <a:ext cx="148755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216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68" y="1"/>
            <a:ext cx="1152941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617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5316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18872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2540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8200" y="44964"/>
            <a:ext cx="119380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4124" y="3960"/>
            <a:ext cx="1194765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4514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0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9183" y="62243"/>
            <a:ext cx="1262817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2264" y="28577"/>
            <a:ext cx="119492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948"/>
            <a:ext cx="119492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Week 7: Entity Relationship Model</a:t>
            </a:r>
          </a:p>
          <a:p>
            <a:r>
              <a:rPr lang="en-US" dirty="0">
                <a:latin typeface="Arial" charset="0"/>
              </a:rPr>
              <a:t>(Part 2)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800" dirty="0"/>
              <a:t>Database Systems</a:t>
            </a:r>
          </a:p>
          <a:p>
            <a:r>
              <a:rPr lang="en-US" sz="1400"/>
              <a:t>AICT005-4-1-Database Systems (version1)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Relationship Participation (continued)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9" y="2071689"/>
            <a:ext cx="903922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87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Degree</a:t>
            </a:r>
          </a:p>
        </p:txBody>
      </p:sp>
      <p:sp>
        <p:nvSpPr>
          <p:cNvPr id="29594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Indicates number of entities or participants associated with a relationship</a:t>
            </a:r>
          </a:p>
          <a:p>
            <a:pPr>
              <a:lnSpc>
                <a:spcPct val="90000"/>
              </a:lnSpc>
            </a:pPr>
            <a:r>
              <a:rPr lang="en-US" dirty="0"/>
              <a:t>Unary relationship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Association is maintained within single entity </a:t>
            </a:r>
          </a:p>
          <a:p>
            <a:pPr>
              <a:lnSpc>
                <a:spcPct val="90000"/>
              </a:lnSpc>
            </a:pPr>
            <a:r>
              <a:rPr lang="en-US" dirty="0"/>
              <a:t>Binary relationship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Two entities are associated</a:t>
            </a:r>
          </a:p>
          <a:p>
            <a:pPr>
              <a:lnSpc>
                <a:spcPct val="90000"/>
              </a:lnSpc>
            </a:pPr>
            <a:r>
              <a:rPr lang="en-US" dirty="0"/>
              <a:t>Ternary relationship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Three entities are associated</a:t>
            </a:r>
          </a:p>
          <a:p>
            <a:pPr>
              <a:lnSpc>
                <a:spcPct val="90000"/>
              </a:lnSpc>
            </a:pPr>
            <a:r>
              <a:rPr lang="en-US" dirty="0"/>
              <a:t>Quaternary relationship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Four entities are associated</a:t>
            </a:r>
          </a:p>
        </p:txBody>
      </p:sp>
    </p:spTree>
    <p:extLst>
      <p:ext uri="{BB962C8B-B14F-4D97-AF65-F5344CB8AC3E}">
        <p14:creationId xmlns:p14="http://schemas.microsoft.com/office/powerpoint/2010/main" val="2252028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587500" y="266700"/>
            <a:ext cx="7924800" cy="1104900"/>
          </a:xfrm>
        </p:spPr>
        <p:txBody>
          <a:bodyPr/>
          <a:lstStyle/>
          <a:p>
            <a:pPr eaLnBrk="1" hangingPunct="1"/>
            <a:r>
              <a:rPr lang="en-AU" b="1">
                <a:cs typeface="Times New Roman" charset="0"/>
              </a:rPr>
              <a:t>Binary Relationship called </a:t>
            </a:r>
            <a:r>
              <a:rPr lang="en-AU" b="1" i="1">
                <a:cs typeface="Times New Roman" charset="0"/>
              </a:rPr>
              <a:t>P</a:t>
            </a:r>
            <a:r>
              <a:rPr lang="en-AU" b="1" i="1">
                <a:cs typeface="Arial" charset="0"/>
              </a:rPr>
              <a:t>Owns</a:t>
            </a:r>
            <a:endParaRPr lang="en-GB"/>
          </a:p>
        </p:txBody>
      </p:sp>
      <p:pic>
        <p:nvPicPr>
          <p:cNvPr id="161797" name="Picture 2053" descr="D:\Database System 3e_tiff\Ch11-tif\DS3-Figure 11-06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1"/>
            <a:ext cx="779145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77026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AU" b="1">
                <a:cs typeface="Times New Roman" charset="0"/>
              </a:rPr>
              <a:t>Ternary Relationship called </a:t>
            </a:r>
            <a:r>
              <a:rPr lang="en-AU" b="1" i="1">
                <a:cs typeface="Arial" charset="0"/>
              </a:rPr>
              <a:t>Registers</a:t>
            </a:r>
            <a:endParaRPr lang="en-GB"/>
          </a:p>
        </p:txBody>
      </p:sp>
      <p:pic>
        <p:nvPicPr>
          <p:cNvPr id="162821" name="Picture 1029" descr="D:\Database System 3e_tiff\Ch11-tif\DS3-Figure 11-07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7315200" cy="26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92173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098"/>
          <p:cNvSpPr>
            <a:spLocks noGrp="1" noChangeArrowheads="1"/>
          </p:cNvSpPr>
          <p:nvPr>
            <p:ph type="title"/>
          </p:nvPr>
        </p:nvSpPr>
        <p:spPr>
          <a:xfrm>
            <a:off x="1524000" y="274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b="1">
                <a:cs typeface="Times New Roman" charset="0"/>
              </a:rPr>
              <a:t>Quaternary Relationship called </a:t>
            </a:r>
            <a:r>
              <a:rPr lang="en-AU" b="1" i="1">
                <a:cs typeface="Arial" charset="0"/>
              </a:rPr>
              <a:t>Arranges</a:t>
            </a:r>
          </a:p>
        </p:txBody>
      </p:sp>
      <p:pic>
        <p:nvPicPr>
          <p:cNvPr id="18436" name="Picture 4101" descr="D:\Database System 3e_tiff\Ch11-tif\DS3-Figure 11-08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2600"/>
            <a:ext cx="7162800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623967"/>
      </p:ext>
    </p:extLst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 Relationships</a:t>
            </a:r>
          </a:p>
        </p:txBody>
      </p:sp>
      <p:sp>
        <p:nvSpPr>
          <p:cNvPr id="29696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Relationship can exist between occurrences of the same entity set</a:t>
            </a:r>
          </a:p>
          <a:p>
            <a:r>
              <a:rPr lang="en-US"/>
              <a:t>Naturally found within unary relationship</a:t>
            </a:r>
          </a:p>
        </p:txBody>
      </p:sp>
    </p:spTree>
    <p:extLst>
      <p:ext uri="{BB962C8B-B14F-4D97-AF65-F5344CB8AC3E}">
        <p14:creationId xmlns:p14="http://schemas.microsoft.com/office/powerpoint/2010/main" val="1359438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Recursive Relationships </a:t>
            </a:r>
            <a:br>
              <a:rPr lang="en-US" dirty="0"/>
            </a:br>
            <a:r>
              <a:rPr lang="en-US" dirty="0"/>
              <a:t>(continued)</a:t>
            </a:r>
          </a:p>
        </p:txBody>
      </p:sp>
      <p:pic>
        <p:nvPicPr>
          <p:cNvPr id="211979" name="Picture 11" descr="Fig04-18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00"/>
          <a:stretch/>
        </p:blipFill>
        <p:spPr>
          <a:xfrm>
            <a:off x="2286000" y="1676400"/>
            <a:ext cx="5090160" cy="449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29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Relationships 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35717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Recursive Relationships </a:t>
            </a:r>
            <a:br>
              <a:rPr lang="en-US" dirty="0"/>
            </a:br>
            <a:r>
              <a:rPr lang="en-US" dirty="0"/>
              <a:t>(continued)</a:t>
            </a:r>
          </a:p>
        </p:txBody>
      </p:sp>
      <p:pic>
        <p:nvPicPr>
          <p:cNvPr id="214027" name="Picture 11" descr="Fig04-1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2057401"/>
            <a:ext cx="6400800" cy="38004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2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Recursive Relationships </a:t>
            </a:r>
            <a:br>
              <a:rPr lang="en-US"/>
            </a:br>
            <a:r>
              <a:rPr lang="en-US"/>
              <a:t>(continued)</a:t>
            </a:r>
          </a:p>
        </p:txBody>
      </p:sp>
      <p:pic>
        <p:nvPicPr>
          <p:cNvPr id="314373" name="Picture 5" descr="Fig04-2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1" y="1905001"/>
            <a:ext cx="7089775" cy="35925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7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ERD notation</a:t>
            </a:r>
          </a:p>
          <a:p>
            <a:r>
              <a:rPr lang="en-US" dirty="0"/>
              <a:t>Relationship Participation</a:t>
            </a:r>
          </a:p>
          <a:p>
            <a:r>
              <a:rPr lang="en-US" dirty="0"/>
              <a:t>Relationship Degree</a:t>
            </a:r>
          </a:p>
          <a:p>
            <a:r>
              <a:rPr lang="en-US" dirty="0"/>
              <a:t>Composite Entities</a:t>
            </a:r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Recursive Relationships </a:t>
            </a:r>
            <a:br>
              <a:rPr lang="en-US"/>
            </a:br>
            <a:r>
              <a:rPr lang="en-US"/>
              <a:t>(continued)</a:t>
            </a:r>
          </a:p>
        </p:txBody>
      </p:sp>
      <p:pic>
        <p:nvPicPr>
          <p:cNvPr id="315397" name="Picture 5" descr="Fig04-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2133600"/>
            <a:ext cx="5867400" cy="3733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41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Entities</a:t>
            </a:r>
          </a:p>
        </p:txBody>
      </p:sp>
      <p:sp>
        <p:nvSpPr>
          <p:cNvPr id="29798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bridge entities</a:t>
            </a:r>
          </a:p>
          <a:p>
            <a:r>
              <a:rPr lang="en-US" dirty="0"/>
              <a:t>Composed of primary keys of each of the entities to be connected</a:t>
            </a:r>
          </a:p>
          <a:p>
            <a:r>
              <a:rPr lang="en-US" dirty="0"/>
              <a:t>May also contain additional attributes that play no role in connective process</a:t>
            </a:r>
          </a:p>
        </p:txBody>
      </p:sp>
    </p:spTree>
    <p:extLst>
      <p:ext uri="{BB962C8B-B14F-4D97-AF65-F5344CB8AC3E}">
        <p14:creationId xmlns:p14="http://schemas.microsoft.com/office/powerpoint/2010/main" val="3292224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Composite Entities (continued)</a:t>
            </a:r>
          </a:p>
        </p:txBody>
      </p:sp>
      <p:pic>
        <p:nvPicPr>
          <p:cNvPr id="224267" name="Picture 11" descr="Fig04-2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905000"/>
            <a:ext cx="6781800" cy="426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730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990600"/>
          </a:xfrm>
        </p:spPr>
        <p:txBody>
          <a:bodyPr/>
          <a:lstStyle/>
          <a:p>
            <a:r>
              <a:rPr lang="en-US"/>
              <a:t>Composite Entities (continued)</a:t>
            </a:r>
          </a:p>
        </p:txBody>
      </p:sp>
      <p:pic>
        <p:nvPicPr>
          <p:cNvPr id="226315" name="Picture 11" descr="Fig04-2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2057400"/>
            <a:ext cx="7315200" cy="3048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30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Composite Entities (continued)</a:t>
            </a:r>
          </a:p>
        </p:txBody>
      </p:sp>
      <p:pic>
        <p:nvPicPr>
          <p:cNvPr id="228363" name="Picture 11" descr="Fig04-2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828800"/>
            <a:ext cx="7315200" cy="3276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018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1 example each for the relationship degree below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Unary / recursive 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Binary 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Ternary </a:t>
            </a:r>
          </a:p>
          <a:p>
            <a:pPr lvl="1"/>
            <a:r>
              <a:rPr lang="en-US" altLang="en-US" sz="1600" b="1">
                <a:latin typeface="Century Gothic" panose="020B0502020202020204" pitchFamily="34" charset="0"/>
              </a:rPr>
              <a:t>Quaternary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relationship (ER) model </a:t>
            </a:r>
          </a:p>
          <a:p>
            <a:pPr lvl="1"/>
            <a:r>
              <a:rPr lang="en-US" dirty="0"/>
              <a:t>Uses ERD to represent conceptual database as viewed by end user</a:t>
            </a:r>
          </a:p>
          <a:p>
            <a:pPr lvl="1"/>
            <a:r>
              <a:rPr lang="en-US" dirty="0"/>
              <a:t>Includes connectivity and cardinality notations</a:t>
            </a:r>
          </a:p>
          <a:p>
            <a:r>
              <a:rPr lang="en-US" dirty="0" err="1"/>
              <a:t>Connectivities</a:t>
            </a:r>
            <a:r>
              <a:rPr lang="en-US" dirty="0"/>
              <a:t> and cardinalities are based on business rules</a:t>
            </a:r>
          </a:p>
          <a:p>
            <a:r>
              <a:rPr lang="en-US" dirty="0"/>
              <a:t>In ERM, M:N relationship is valid at conceptual level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normalization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Determine the relationship </a:t>
            </a:r>
            <a:r>
              <a:rPr lang="en-US" altLang="zh-TW" b="1">
                <a:latin typeface="Century Gothic" panose="020B0502020202020204" pitchFamily="34" charset="0"/>
                <a:ea typeface="新細明體" pitchFamily="18" charset="-120"/>
              </a:rPr>
              <a:t>between entities</a:t>
            </a:r>
          </a:p>
          <a:p>
            <a:pPr lvl="1"/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Construct an entity relational model based on a case study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Crow’s foot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Chen’s model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Unary / recursive relationship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Binary relationship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Ternary relationship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Quaternary relationship</a:t>
            </a: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016576"/>
            <a:ext cx="7720441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85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Participation</a:t>
            </a:r>
          </a:p>
        </p:txBody>
      </p:sp>
      <p:sp>
        <p:nvSpPr>
          <p:cNvPr id="29389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Optional participation</a:t>
            </a:r>
          </a:p>
          <a:p>
            <a:pPr lvl="1"/>
            <a:r>
              <a:rPr lang="en-US"/>
              <a:t>One entity occurrence does not require corresponding entity occurrence in particular relationship</a:t>
            </a:r>
          </a:p>
          <a:p>
            <a:r>
              <a:rPr lang="en-US"/>
              <a:t>Mandatory participation</a:t>
            </a:r>
          </a:p>
          <a:p>
            <a:pPr lvl="1"/>
            <a:r>
              <a:rPr lang="en-US"/>
              <a:t>One entity occurrence requires corresponding entity occurrence in particular relationship</a:t>
            </a:r>
          </a:p>
        </p:txBody>
      </p:sp>
    </p:spTree>
    <p:extLst>
      <p:ext uri="{BB962C8B-B14F-4D97-AF65-F5344CB8AC3E}">
        <p14:creationId xmlns:p14="http://schemas.microsoft.com/office/powerpoint/2010/main" val="250994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512" y="404664"/>
            <a:ext cx="8534400" cy="1143000"/>
          </a:xfrm>
        </p:spPr>
        <p:txBody>
          <a:bodyPr>
            <a:normAutofit/>
          </a:bodyPr>
          <a:lstStyle/>
          <a:p>
            <a:r>
              <a:rPr lang="en-US" dirty="0"/>
              <a:t>Relationship Participation (continued)</a:t>
            </a:r>
          </a:p>
        </p:txBody>
      </p:sp>
      <p:pic>
        <p:nvPicPr>
          <p:cNvPr id="197644" name="Picture 12" descr="Fig04-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1584" y="1844824"/>
            <a:ext cx="7467600" cy="3200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78440" y="5157192"/>
            <a:ext cx="853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 is optional to PROFESSOR</a:t>
            </a:r>
          </a:p>
        </p:txBody>
      </p:sp>
    </p:spTree>
    <p:extLst>
      <p:ext uri="{BB962C8B-B14F-4D97-AF65-F5344CB8AC3E}">
        <p14:creationId xmlns:p14="http://schemas.microsoft.com/office/powerpoint/2010/main" val="319226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Relationship Participation (continued)</a:t>
            </a:r>
          </a:p>
        </p:txBody>
      </p:sp>
      <p:pic>
        <p:nvPicPr>
          <p:cNvPr id="201739" name="Picture 11" descr="Fig04-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2133600"/>
            <a:ext cx="6705600" cy="2743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1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Relationship Participation (continued)</a:t>
            </a:r>
          </a:p>
        </p:txBody>
      </p:sp>
      <p:pic>
        <p:nvPicPr>
          <p:cNvPr id="312325" name="Picture 5" descr="Fig04-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981200"/>
            <a:ext cx="7467600" cy="2971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592006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Pages>11</Pages>
  <Words>393</Words>
  <Application>Microsoft Office PowerPoint</Application>
  <PresentationFormat>Widescreen</PresentationFormat>
  <Paragraphs>91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Montserrat</vt:lpstr>
      <vt:lpstr>PT Sans</vt:lpstr>
      <vt:lpstr>UCTI-Template-foundation-level</vt:lpstr>
      <vt:lpstr>Database Systems AICT005-4-1-Database Systems (version1)</vt:lpstr>
      <vt:lpstr>Topic &amp; Structure of The Lesson</vt:lpstr>
      <vt:lpstr>Learning Outcomes</vt:lpstr>
      <vt:lpstr>Key Terms You Must Be Able To Use</vt:lpstr>
      <vt:lpstr>PowerPoint Presentation</vt:lpstr>
      <vt:lpstr>Relationship Participation</vt:lpstr>
      <vt:lpstr>Relationship Participation (continued)</vt:lpstr>
      <vt:lpstr>Relationship Participation (continued)</vt:lpstr>
      <vt:lpstr>Relationship Participation (continued)</vt:lpstr>
      <vt:lpstr>Relationship Participation (continued)</vt:lpstr>
      <vt:lpstr>Relationship Degree</vt:lpstr>
      <vt:lpstr>Binary Relationship called POwns</vt:lpstr>
      <vt:lpstr>Ternary Relationship called Registers</vt:lpstr>
      <vt:lpstr>Quaternary Relationship called Arranges</vt:lpstr>
      <vt:lpstr>Recursive Relationships</vt:lpstr>
      <vt:lpstr>Recursive Relationships  (continued)</vt:lpstr>
      <vt:lpstr>Recursive Relationships  Example</vt:lpstr>
      <vt:lpstr>Recursive Relationships  (continued)</vt:lpstr>
      <vt:lpstr>Recursive Relationships  (continued)</vt:lpstr>
      <vt:lpstr>Recursive Relationships  (continued)</vt:lpstr>
      <vt:lpstr>Composite Entities</vt:lpstr>
      <vt:lpstr>Composite Entities (continued)</vt:lpstr>
      <vt:lpstr>Composite Entities (continued)</vt:lpstr>
      <vt:lpstr>Composite Entities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Lai Chew Ping</cp:lastModifiedBy>
  <cp:revision>337</cp:revision>
  <cp:lastPrinted>2023-02-03T03:07:34Z</cp:lastPrinted>
  <dcterms:created xsi:type="dcterms:W3CDTF">2005-08-02T10:18:20Z</dcterms:created>
  <dcterms:modified xsi:type="dcterms:W3CDTF">2023-12-06T06:51:41Z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